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1" r:id="rId4"/>
    <p:sldId id="268" r:id="rId5"/>
    <p:sldId id="263" r:id="rId6"/>
    <p:sldId id="264" r:id="rId7"/>
    <p:sldId id="265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3A8AEE-4EE3-40F2-9AA3-7973DA877C7C}" v="1" dt="2021-09-23T13:08:28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D83A8AEE-4EE3-40F2-9AA3-7973DA877C7C}"/>
    <pc:docChg chg="addSld modSld">
      <pc:chgData name="KRISTIN BOYLE" userId="82a229f7-a8c4-4523-9c6a-3c3c3e5e5c50" providerId="ADAL" clId="{D83A8AEE-4EE3-40F2-9AA3-7973DA877C7C}" dt="2021-09-23T13:08:40.652" v="81" actId="20577"/>
      <pc:docMkLst>
        <pc:docMk/>
      </pc:docMkLst>
      <pc:sldChg chg="delSp">
        <pc:chgData name="KRISTIN BOYLE" userId="82a229f7-a8c4-4523-9c6a-3c3c3e5e5c50" providerId="ADAL" clId="{D83A8AEE-4EE3-40F2-9AA3-7973DA877C7C}" dt="2021-09-23T13:08:28.544" v="80" actId="478"/>
        <pc:sldMkLst>
          <pc:docMk/>
          <pc:sldMk cId="0" sldId="261"/>
        </pc:sldMkLst>
        <pc:spChg chg="del">
          <ac:chgData name="KRISTIN BOYLE" userId="82a229f7-a8c4-4523-9c6a-3c3c3e5e5c50" providerId="ADAL" clId="{D83A8AEE-4EE3-40F2-9AA3-7973DA877C7C}" dt="2021-09-23T13:08:28.544" v="80" actId="478"/>
          <ac:spMkLst>
            <pc:docMk/>
            <pc:sldMk cId="0" sldId="261"/>
            <ac:spMk id="6148" creationId="{188B98F1-593F-4BED-B3BE-EE375E20FF83}"/>
          </ac:spMkLst>
        </pc:spChg>
      </pc:sldChg>
      <pc:sldChg chg="modSp new mod">
        <pc:chgData name="KRISTIN BOYLE" userId="82a229f7-a8c4-4523-9c6a-3c3c3e5e5c50" providerId="ADAL" clId="{D83A8AEE-4EE3-40F2-9AA3-7973DA877C7C}" dt="2021-09-23T13:08:40.652" v="81" actId="20577"/>
        <pc:sldMkLst>
          <pc:docMk/>
          <pc:sldMk cId="3738547233" sldId="269"/>
        </pc:sldMkLst>
        <pc:spChg chg="mod">
          <ac:chgData name="KRISTIN BOYLE" userId="82a229f7-a8c4-4523-9c6a-3c3c3e5e5c50" providerId="ADAL" clId="{D83A8AEE-4EE3-40F2-9AA3-7973DA877C7C}" dt="2021-09-20T12:24:39.793" v="10" actId="20577"/>
          <ac:spMkLst>
            <pc:docMk/>
            <pc:sldMk cId="3738547233" sldId="269"/>
            <ac:spMk id="2" creationId="{F132EBE4-0992-44AD-B82A-876B141BFC9B}"/>
          </ac:spMkLst>
        </pc:spChg>
        <pc:spChg chg="mod">
          <ac:chgData name="KRISTIN BOYLE" userId="82a229f7-a8c4-4523-9c6a-3c3c3e5e5c50" providerId="ADAL" clId="{D83A8AEE-4EE3-40F2-9AA3-7973DA877C7C}" dt="2021-09-23T13:08:40.652" v="81" actId="20577"/>
          <ac:spMkLst>
            <pc:docMk/>
            <pc:sldMk cId="3738547233" sldId="269"/>
            <ac:spMk id="3" creationId="{1B1C450B-73F7-415C-AE49-C2765B9BC6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3E13B-172C-41E6-B728-AE89E1F390C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06B50-6EDE-40A5-BFC3-1B3862768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2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E7B6B90-0EA7-4FE4-B1B7-117F07DA5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C8216D-B92D-4ED4-9BF3-324F05052170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BAFFE27-EDC2-4723-8CED-3162B15E4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B1FF6CD-37B2-4B0D-8126-062F5B347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1FAF766-53F7-46CD-84A4-5429F540E6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7DAFFB-07B0-4C73-B788-787B1F528AD5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3B23DEC-7D4A-49D6-9B00-DCC4626893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CB279FA-AA6C-419B-817A-FF3ABF29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03A904E-4DDC-4A9C-88EC-9814BB1B2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9664D-2A7F-49DE-897C-399226CB9C8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F5562D8-69DF-4A70-B570-E1E4BE3E10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EE3FF87-B4D7-48EE-9A53-CBAD40C35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2719B9F-8D0C-43CF-AF81-379E08AE98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96AFD1-B2EE-49E0-A642-1EB968BAB125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A56210C-AB1B-4DC6-A8E2-1CA5A92FFD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B42F6D6-A99C-42BA-A3D3-000AF35D4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66764-A39B-4407-86E1-DEF89E0CA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13E0BF-D1EA-49ED-AF42-58860A85C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8EA51-8D07-493E-A8C3-E0FF6102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8AE2C-6AF9-4E39-A3BA-58F29151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5296D-57D4-485C-8ACC-2FD4C652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0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FC77C-A875-44E3-961B-1DF0F8CD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55D132-68BA-4456-9179-A0363277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986A5-8FD2-45B7-BDEF-73DAF785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6C3BC-937D-4BDB-BCC9-473036F73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FF2A4-EB63-4C08-AC7D-51BA6814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7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77F92-D803-47BE-BC0D-E0466964C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2C2D3-2448-434E-8E06-0FA37FE19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7CDA7-D5EF-417D-A59D-3AB4BD8B6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744CF-B235-48BE-99FF-03F4A9DD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12ADB-C04D-4350-87A8-5C4FF0B9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B2548-8705-46C5-83A4-67706245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00A5E-43A5-4153-9E45-6203A3857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D8F6A-3706-43A9-88C4-C85AFB63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19E9C-734B-4820-A0CF-CF966455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053D5-546F-4783-A1C0-18B43D7E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3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67EF3-2763-4034-B72B-8941181C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F2B49-37F7-497F-9282-459B98CFA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89557-1D59-43C2-BE8E-F7251EF3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5F976-8BE7-49E9-A004-BFE7A22E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588A-3427-4C24-9183-A3AA1042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7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F3994-95D4-43A0-B955-6E0226FB7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5018D-C152-4437-B328-54F35D86D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9C580-9CF9-4E00-B703-410664E97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6D0F9-278C-4817-A3CF-0F51FE73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BCAE3-8A3A-47A5-B615-E5909B06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F50FC-27B8-46F4-B8FA-C531E674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3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EE182-D8C3-4996-939A-1DB49C1CA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62DE8-1012-4114-9FC7-3911E3A6B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64CBF-97D6-4BA2-931E-FB47CA94B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99C66-6C68-4C1A-B927-6B7FA2104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7E45D7-13CB-4CA4-A1E5-F89071B9B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E524ED-198F-4461-B09B-8F3A7A7C0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B45C39-C429-4D87-B958-F873074B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4626D-A24E-4BBE-9A81-8E8E9022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9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C7804-FB98-482E-94EA-2E4D37BB9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48B0F-37C3-4EAB-BE2B-E07EF916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A6903-26A0-44E9-8176-19864ACC3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7C8E9-DEAC-46E0-AB29-0B3F6699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7279AA-7386-4E5B-A27A-AA816D28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F00B3-0C55-4FB5-9BC5-30BB5151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CD12C-D498-454C-9C91-46438352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0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A279-44DB-4339-8EA2-4E72C694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6F56E-1D77-41B0-999B-4A27BA760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4C056-D81C-48DD-9621-83FA25F54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E9203-5750-4A66-9622-61D7F496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BB6CC-C207-45AB-8084-E0389DA90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4A18F-3251-4F7D-AA6C-25EB7445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0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7B41-4A9C-4E9D-8DE8-5A23D33C2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8B8DC-0BF2-4B2E-9EDA-71AD943F2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183CC-1D49-46B3-B641-B3C5CB97F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5B6B5-1987-42D9-8E56-2664BF32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D1957-5317-412F-A372-66637CE2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1367F-6A8B-44F1-A33F-7BDF22F6B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9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E8D38-B2BC-406F-8151-6DF3F54E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7372D-32D1-468B-B116-3345CAFF4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45CA6-AE71-45D0-81BA-393B7A3AE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ECC5C-563E-49B5-AA03-DE8E5D0E5B5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DCF96-FB4D-49A1-87FE-4BD2D67E1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4F809-8B1B-488B-91AA-A0BD4E09C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9AC09-6FC6-42E2-977E-5276008A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7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A819C98-CB6A-4714-B8BA-DC2215A773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SI UNITS AND Significant Figures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76E901F7-EE56-4E84-8566-B206042B73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ighlight>
                  <a:srgbClr val="FFFF00"/>
                </a:highlight>
              </a:rPr>
              <a:t>Section 1.7-1.8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http://www.hcc.mnscu.edu/chem/V.03/SI_Base_Units.jpg">
            <a:extLst>
              <a:ext uri="{FF2B5EF4-FFF2-40B4-BE49-F238E27FC236}">
                <a16:creationId xmlns:a16="http://schemas.microsoft.com/office/drawing/2014/main" id="{470CA9F5-E057-491B-B5D0-A527106B9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838200"/>
            <a:ext cx="74676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4C19D83-1815-484A-BAED-6C460CDC8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b="1"/>
              <a:t>Prefixes of the Metric System</a:t>
            </a:r>
          </a:p>
        </p:txBody>
      </p:sp>
      <p:pic>
        <p:nvPicPr>
          <p:cNvPr id="6147" name="Picture 5" descr="http://wps.prenhall.com/wps/media/objects/3310/3390101/imag0104/TB01_005.GIF">
            <a:extLst>
              <a:ext uri="{FF2B5EF4-FFF2-40B4-BE49-F238E27FC236}">
                <a16:creationId xmlns:a16="http://schemas.microsoft.com/office/drawing/2014/main" id="{1C186F1B-EEB6-439A-9844-DBAE32CAF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1" y="1562100"/>
            <a:ext cx="84994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4">
            <a:extLst>
              <a:ext uri="{FF2B5EF4-FFF2-40B4-BE49-F238E27FC236}">
                <a16:creationId xmlns:a16="http://schemas.microsoft.com/office/drawing/2014/main" id="{633E128C-0D72-407E-9DB0-2F14ABBCEFC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828800" y="381001"/>
            <a:ext cx="4038600" cy="4525963"/>
          </a:xfrm>
        </p:spPr>
        <p:txBody>
          <a:bodyPr/>
          <a:lstStyle/>
          <a:p>
            <a:r>
              <a:rPr lang="en-US" altLang="en-US" b="1" dirty="0"/>
              <a:t>EXACT NUMBER</a:t>
            </a:r>
            <a:r>
              <a:rPr lang="en-US" altLang="en-US" dirty="0"/>
              <a:t>S</a:t>
            </a:r>
          </a:p>
          <a:p>
            <a:pPr lvl="1"/>
            <a:r>
              <a:rPr lang="en-US" altLang="en-US" dirty="0"/>
              <a:t>No uncertainty</a:t>
            </a:r>
          </a:p>
          <a:p>
            <a:pPr lvl="1"/>
            <a:r>
              <a:rPr lang="en-US" altLang="en-US" dirty="0"/>
              <a:t>Counting</a:t>
            </a:r>
          </a:p>
          <a:p>
            <a:pPr lvl="1"/>
            <a:r>
              <a:rPr lang="en-US" altLang="en-US" dirty="0"/>
              <a:t>Conversions</a:t>
            </a:r>
          </a:p>
          <a:p>
            <a:pPr lvl="1"/>
            <a:r>
              <a:rPr lang="en-US" altLang="en-US" dirty="0"/>
              <a:t>Not used in rounding</a:t>
            </a:r>
          </a:p>
        </p:txBody>
      </p:sp>
      <p:sp>
        <p:nvSpPr>
          <p:cNvPr id="13315" name="Content Placeholder 5">
            <a:extLst>
              <a:ext uri="{FF2B5EF4-FFF2-40B4-BE49-F238E27FC236}">
                <a16:creationId xmlns:a16="http://schemas.microsoft.com/office/drawing/2014/main" id="{33861882-C770-4BBA-A669-4438B8FF02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319838" y="420688"/>
            <a:ext cx="4038600" cy="4525962"/>
          </a:xfrm>
        </p:spPr>
        <p:txBody>
          <a:bodyPr/>
          <a:lstStyle/>
          <a:p>
            <a:r>
              <a:rPr lang="en-US" altLang="en-US" b="1" dirty="0"/>
              <a:t>INEXACT NUMBERS</a:t>
            </a:r>
          </a:p>
          <a:p>
            <a:pPr lvl="1"/>
            <a:r>
              <a:rPr lang="en-US" altLang="en-US" dirty="0"/>
              <a:t>Uncertain</a:t>
            </a:r>
          </a:p>
          <a:p>
            <a:pPr lvl="1"/>
            <a:r>
              <a:rPr lang="en-US" altLang="en-US" dirty="0"/>
              <a:t>Measurements</a:t>
            </a:r>
          </a:p>
          <a:p>
            <a:pPr lvl="1"/>
            <a:r>
              <a:rPr lang="en-US" altLang="en-US" dirty="0"/>
              <a:t>Use these when rounding</a:t>
            </a:r>
          </a:p>
        </p:txBody>
      </p:sp>
      <p:pic>
        <p:nvPicPr>
          <p:cNvPr id="13316" name="Picture 7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D4898FD-8E8D-479F-94CD-0E66932AA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825" y="3429000"/>
            <a:ext cx="6096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7B29ED8-A70A-4F11-8271-C9F0304CD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Rules for Sig Figs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90BC282-4285-47AA-A13E-1DE8CF242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8991600" cy="4876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80000"/>
              </a:lnSpc>
              <a:buFont typeface="Times New Roman" pitchFamily="18" charset="0"/>
              <a:buAutoNum type="arabicParenR"/>
              <a:defRPr/>
            </a:pPr>
            <a:r>
              <a:rPr lang="en-US" sz="3000" dirty="0"/>
              <a:t>All nonzero digits are significant</a:t>
            </a:r>
          </a:p>
          <a:p>
            <a:pPr marL="1314450" lvl="2" indent="-514350">
              <a:lnSpc>
                <a:spcPct val="80000"/>
              </a:lnSpc>
              <a:defRPr/>
            </a:pPr>
            <a:r>
              <a:rPr lang="en-US" sz="3000" dirty="0"/>
              <a:t>3542 has 4 sig figs</a:t>
            </a:r>
          </a:p>
          <a:p>
            <a:pPr marL="1314450" lvl="2" indent="-514350">
              <a:lnSpc>
                <a:spcPct val="80000"/>
              </a:lnSpc>
              <a:defRPr/>
            </a:pPr>
            <a:r>
              <a:rPr lang="en-US" sz="3000" dirty="0"/>
              <a:t>2.52 x 10</a:t>
            </a:r>
            <a:r>
              <a:rPr lang="en-US" sz="3000" baseline="30000" dirty="0"/>
              <a:t>11</a:t>
            </a:r>
            <a:r>
              <a:rPr lang="en-US" sz="3000" dirty="0"/>
              <a:t> has 3 sig figs</a:t>
            </a:r>
          </a:p>
          <a:p>
            <a:pPr marL="514350" indent="-514350">
              <a:lnSpc>
                <a:spcPct val="80000"/>
              </a:lnSpc>
              <a:buFont typeface="Times New Roman" pitchFamily="18" charset="0"/>
              <a:buAutoNum type="arabicParenR"/>
              <a:defRPr/>
            </a:pPr>
            <a:r>
              <a:rPr lang="en-US" sz="3000" dirty="0"/>
              <a:t>Zeros between nonzero digits are significant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3000" dirty="0"/>
              <a:t>203 has 3 sig figs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sz="1400" dirty="0"/>
          </a:p>
          <a:p>
            <a:pPr marL="514350" indent="-514350">
              <a:lnSpc>
                <a:spcPct val="80000"/>
              </a:lnSpc>
              <a:buFont typeface="Times New Roman" pitchFamily="18" charset="0"/>
              <a:buAutoNum type="arabicParenR"/>
              <a:defRPr/>
            </a:pPr>
            <a:r>
              <a:rPr lang="en-US" sz="3000" dirty="0"/>
              <a:t>Zeros at the beginning of a number are never sig figs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3000" dirty="0"/>
              <a:t>0.0006 has 1 sig fig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sz="1200" dirty="0"/>
          </a:p>
          <a:p>
            <a:pPr marL="514350" indent="-514350">
              <a:lnSpc>
                <a:spcPct val="80000"/>
              </a:lnSpc>
              <a:buFont typeface="Times New Roman" pitchFamily="18" charset="0"/>
              <a:buAutoNum type="arabicParenR"/>
              <a:defRPr/>
            </a:pPr>
            <a:r>
              <a:rPr lang="en-US" sz="3000" dirty="0"/>
              <a:t>Zeros at the end of a number are significant </a:t>
            </a:r>
            <a:r>
              <a:rPr lang="en-US" sz="3000" b="1" u="sng" dirty="0"/>
              <a:t>only</a:t>
            </a:r>
          </a:p>
          <a:p>
            <a:pPr marL="514350" indent="-514350">
              <a:lnSpc>
                <a:spcPct val="80000"/>
              </a:lnSpc>
              <a:buNone/>
              <a:defRPr/>
            </a:pPr>
            <a:r>
              <a:rPr lang="en-US" sz="3000" dirty="0"/>
              <a:t>      </a:t>
            </a:r>
            <a:r>
              <a:rPr lang="en-US" sz="3000" b="1" u="sng" dirty="0"/>
              <a:t>if the number contains a decimal point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3000" dirty="0"/>
              <a:t>0.0300 has 3 sig figs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3000" dirty="0"/>
              <a:t>200 has 1 sig fig</a:t>
            </a:r>
          </a:p>
        </p:txBody>
      </p:sp>
      <p:pic>
        <p:nvPicPr>
          <p:cNvPr id="14340" name="Picture 4" descr="MCSY00687_0000[1]">
            <a:extLst>
              <a:ext uri="{FF2B5EF4-FFF2-40B4-BE49-F238E27FC236}">
                <a16:creationId xmlns:a16="http://schemas.microsoft.com/office/drawing/2014/main" id="{8AED0DFE-3D6B-440D-976A-61DB6EF54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52578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1578478-CF67-415B-A323-06BA1C8A3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Sig Figs in Calculations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A98D4C5-3D76-469F-85B6-23AF492A9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752600"/>
            <a:ext cx="91440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u="sng">
                <a:solidFill>
                  <a:srgbClr val="CC0000"/>
                </a:solidFill>
              </a:rPr>
              <a:t>RULE 1:</a:t>
            </a:r>
            <a:r>
              <a:rPr lang="en-US" altLang="en-US"/>
              <a:t> In multiplication and division- sig figs of the answer should be the same as the measurement with the fewest sig figs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2800"/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6.221cm x 5.2cm = 32.3492 cm</a:t>
            </a:r>
            <a:r>
              <a:rPr lang="en-US" altLang="en-US" sz="2800" baseline="30000"/>
              <a:t>2</a:t>
            </a:r>
            <a:r>
              <a:rPr lang="en-US" altLang="en-US" sz="2800"/>
              <a:t> = 32 cm</a:t>
            </a:r>
            <a:r>
              <a:rPr lang="en-US" altLang="en-US" sz="2800" baseline="30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D3382EA4-15D6-45F9-B5D8-514566D40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520" y="1600200"/>
            <a:ext cx="9784080" cy="4495800"/>
          </a:xfrm>
        </p:spPr>
        <p:txBody>
          <a:bodyPr/>
          <a:lstStyle/>
          <a:p>
            <a:pPr eaLnBrk="1" hangingPunct="1"/>
            <a:r>
              <a:rPr lang="en-US" altLang="en-US" u="sng" dirty="0">
                <a:solidFill>
                  <a:srgbClr val="CC0000"/>
                </a:solidFill>
              </a:rPr>
              <a:t>RULE 2</a:t>
            </a:r>
            <a:r>
              <a:rPr lang="en-US" altLang="en-US" dirty="0"/>
              <a:t>: For addition and subtraction- final answer has the same number of decimal places as the measurement with the fewest decimal places.</a:t>
            </a:r>
          </a:p>
          <a:p>
            <a:pPr lvl="2" eaLnBrk="1" hangingPunct="1">
              <a:buFontTx/>
              <a:buNone/>
            </a:pPr>
            <a:endParaRPr lang="en-US" altLang="en-US" sz="4000" dirty="0"/>
          </a:p>
          <a:p>
            <a:pPr lvl="2" eaLnBrk="1" hangingPunct="1">
              <a:buFontTx/>
              <a:buNone/>
            </a:pPr>
            <a:r>
              <a:rPr lang="en-US" altLang="en-US" sz="4000" dirty="0"/>
              <a:t>20.42 + 1.322 + 83.1 = 104.842 = 104.8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F505930-5D1D-4378-8FC2-035C37B42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Intermediate Answers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E5DD3F3-9225-4AA3-9A07-96DA0D637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828800"/>
            <a:ext cx="9220200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dirty="0"/>
              <a:t>If staying within the same Rule:</a:t>
            </a:r>
          </a:p>
          <a:p>
            <a:pPr lvl="1" eaLnBrk="1" hangingPunct="1"/>
            <a:r>
              <a:rPr lang="en-US" altLang="en-US" sz="3500" dirty="0"/>
              <a:t>Enter numbers one after another into calculator</a:t>
            </a:r>
          </a:p>
          <a:p>
            <a:pPr lvl="1" eaLnBrk="1" hangingPunct="1"/>
            <a:r>
              <a:rPr lang="en-US" altLang="en-US" sz="3500" dirty="0"/>
              <a:t>SAVE ROUNDING UNTIL THE END</a:t>
            </a:r>
          </a:p>
          <a:p>
            <a:pPr eaLnBrk="1" hangingPunct="1"/>
            <a:r>
              <a:rPr lang="en-US" altLang="en-US" sz="3500" dirty="0"/>
              <a:t>If switching between Rules:</a:t>
            </a:r>
          </a:p>
          <a:p>
            <a:pPr lvl="1" eaLnBrk="1" hangingPunct="1"/>
            <a:r>
              <a:rPr lang="en-US" altLang="en-US" sz="3500" dirty="0"/>
              <a:t>You MUST round like a final answer before switching</a:t>
            </a:r>
          </a:p>
        </p:txBody>
      </p:sp>
      <p:pic>
        <p:nvPicPr>
          <p:cNvPr id="20484" name="Picture 4" descr="MCj02332280000[1]">
            <a:extLst>
              <a:ext uri="{FF2B5EF4-FFF2-40B4-BE49-F238E27FC236}">
                <a16:creationId xmlns:a16="http://schemas.microsoft.com/office/drawing/2014/main" id="{76FDB74D-2A83-4508-A141-5A709BA21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1" y="5181600"/>
            <a:ext cx="15033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EBE4-0992-44AD-B82A-876B141BF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C450B-73F7-415C-AE49-C2765B9B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30, numbers 24, 25, 28, and sig </a:t>
            </a:r>
            <a:r>
              <a:rPr lang="en-US"/>
              <a:t>fig worksheet</a:t>
            </a:r>
          </a:p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4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233</Words>
  <Application>Microsoft Office PowerPoint</Application>
  <PresentationFormat>Widescreen</PresentationFormat>
  <Paragraphs>47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SI UNITS AND Significant Figures</vt:lpstr>
      <vt:lpstr>PowerPoint Presentation</vt:lpstr>
      <vt:lpstr>Prefixes of the Metric System</vt:lpstr>
      <vt:lpstr>PowerPoint Presentation</vt:lpstr>
      <vt:lpstr>Rules for Sig Figs</vt:lpstr>
      <vt:lpstr>Sig Figs in Calculations</vt:lpstr>
      <vt:lpstr>PowerPoint Presentation</vt:lpstr>
      <vt:lpstr>Intermediate Answers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UNITS AND Significant Figures</dc:title>
  <dc:creator>KRISTIN BOYLE</dc:creator>
  <cp:lastModifiedBy>KRISTIN BOYLE</cp:lastModifiedBy>
  <cp:revision>1</cp:revision>
  <dcterms:created xsi:type="dcterms:W3CDTF">2021-09-20T12:16:40Z</dcterms:created>
  <dcterms:modified xsi:type="dcterms:W3CDTF">2021-09-23T13:08:45Z</dcterms:modified>
</cp:coreProperties>
</file>